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" charset="1" panose="020B0604020202020204"/>
      <p:regular r:id="rId20"/>
    </p:embeddedFont>
    <p:embeddedFont>
      <p:font typeface="Martel Sans" charset="1" panose="00000500000000000000"/>
      <p:regular r:id="rId21"/>
    </p:embeddedFont>
    <p:embeddedFont>
      <p:font typeface="Consolas" charset="1" panose="020B0609020204030204"/>
      <p:regular r:id="rId25"/>
    </p:embeddedFont>
    <p:embeddedFont>
      <p:font typeface="Martel Sans Bold" charset="1" panose="00000800000000000000"/>
      <p:regular r:id="rId28"/>
    </p:embeddedFont>
    <p:embeddedFont>
      <p:font typeface="Agrandir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6.png" Type="http://schemas.openxmlformats.org/officeDocument/2006/relationships/image"/><Relationship Id="rId18" Target="../media/image27.svg" Type="http://schemas.openxmlformats.org/officeDocument/2006/relationships/image"/><Relationship Id="rId19" Target="../media/image28.png" Type="http://schemas.openxmlformats.org/officeDocument/2006/relationships/image"/><Relationship Id="rId2" Target="../media/image11.jpeg" Type="http://schemas.openxmlformats.org/officeDocument/2006/relationships/image"/><Relationship Id="rId20" Target="../media/image29.svg" Type="http://schemas.openxmlformats.org/officeDocument/2006/relationships/image"/><Relationship Id="rId21" Target="../media/image30.png" Type="http://schemas.openxmlformats.org/officeDocument/2006/relationships/image"/><Relationship Id="rId22" Target="../media/image31.svg" Type="http://schemas.openxmlformats.org/officeDocument/2006/relationships/image"/><Relationship Id="rId23" Target="../media/image32.png" Type="http://schemas.openxmlformats.org/officeDocument/2006/relationships/image"/><Relationship Id="rId24" Target="../media/image33.svg" Type="http://schemas.openxmlformats.org/officeDocument/2006/relationships/image"/><Relationship Id="rId25" Target="../media/image34.png" Type="http://schemas.openxmlformats.org/officeDocument/2006/relationships/image"/><Relationship Id="rId26" Target="../media/image35.svg" Type="http://schemas.openxmlformats.org/officeDocument/2006/relationships/image"/><Relationship Id="rId27" Target="../media/image36.png" Type="http://schemas.openxmlformats.org/officeDocument/2006/relationships/image"/><Relationship Id="rId28" Target="../media/image37.svg" Type="http://schemas.openxmlformats.org/officeDocument/2006/relationships/image"/><Relationship Id="rId29" Target="../media/image38.png" Type="http://schemas.openxmlformats.org/officeDocument/2006/relationships/image"/><Relationship Id="rId3" Target="../media/image12.png" Type="http://schemas.openxmlformats.org/officeDocument/2006/relationships/image"/><Relationship Id="rId30" Target="../media/image39.sv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988320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Healthcare Revenue Cycle Management Data Pipeline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156895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End-to-End Analytics-Ready Data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900886"/>
            <a:ext cx="9445526" cy="56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29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Md </a:t>
            </a:r>
            <a:r>
              <a:rPr lang="en-US" sz="29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Arbaz Khan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9518" y="8877959"/>
            <a:ext cx="2417247" cy="3026207"/>
          </a:xfrm>
          <a:custGeom>
            <a:avLst/>
            <a:gdLst/>
            <a:ahLst/>
            <a:cxnLst/>
            <a:rect r="r" b="b" t="t" l="l"/>
            <a:pathLst>
              <a:path h="3026207" w="241724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77530" y="-1286370"/>
            <a:ext cx="2832552" cy="2588549"/>
          </a:xfrm>
          <a:custGeom>
            <a:avLst/>
            <a:gdLst/>
            <a:ahLst/>
            <a:cxnLst/>
            <a:rect r="r" b="b" t="t" l="l"/>
            <a:pathLst>
              <a:path h="2588549" w="2832552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46052" y="-689971"/>
            <a:ext cx="3001354" cy="2584054"/>
          </a:xfrm>
          <a:custGeom>
            <a:avLst/>
            <a:gdLst/>
            <a:ahLst/>
            <a:cxnLst/>
            <a:rect r="r" b="b" t="t" l="l"/>
            <a:pathLst>
              <a:path h="2584054" w="30013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70189" y="8779896"/>
            <a:ext cx="2906484" cy="3014207"/>
          </a:xfrm>
          <a:custGeom>
            <a:avLst/>
            <a:gdLst/>
            <a:ahLst/>
            <a:cxnLst/>
            <a:rect r="r" b="b" t="t" l="l"/>
            <a:pathLst>
              <a:path h="3014207" w="2906484">
                <a:moveTo>
                  <a:pt x="0" y="0"/>
                </a:moveTo>
                <a:lnTo>
                  <a:pt x="2906485" y="0"/>
                </a:lnTo>
                <a:lnTo>
                  <a:pt x="2906485" y="3014208"/>
                </a:lnTo>
                <a:lnTo>
                  <a:pt x="0" y="3014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5033991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3073" y="-1659845"/>
            <a:ext cx="2975403" cy="3123761"/>
          </a:xfrm>
          <a:custGeom>
            <a:avLst/>
            <a:gdLst/>
            <a:ahLst/>
            <a:cxnLst/>
            <a:rect r="r" b="b" t="t" l="l"/>
            <a:pathLst>
              <a:path h="3123761" w="2975403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44371" y="8566988"/>
            <a:ext cx="2741722" cy="2626777"/>
          </a:xfrm>
          <a:custGeom>
            <a:avLst/>
            <a:gdLst/>
            <a:ahLst/>
            <a:cxnLst/>
            <a:rect r="r" b="b" t="t" l="l"/>
            <a:pathLst>
              <a:path h="2626777" w="2741722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97645" y="3518455"/>
            <a:ext cx="3427404" cy="3031072"/>
          </a:xfrm>
          <a:custGeom>
            <a:avLst/>
            <a:gdLst/>
            <a:ahLst/>
            <a:cxnLst/>
            <a:rect r="r" b="b" t="t" l="l"/>
            <a:pathLst>
              <a:path h="3031072" w="3427404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16995" y="7470165"/>
            <a:ext cx="3227941" cy="3676843"/>
          </a:xfrm>
          <a:custGeom>
            <a:avLst/>
            <a:gdLst/>
            <a:ahLst/>
            <a:cxnLst/>
            <a:rect r="r" b="b" t="t" l="l"/>
            <a:pathLst>
              <a:path h="3676843" w="3227941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58779" y="8450325"/>
            <a:ext cx="2163234" cy="3572134"/>
          </a:xfrm>
          <a:custGeom>
            <a:avLst/>
            <a:gdLst/>
            <a:ahLst/>
            <a:cxnLst/>
            <a:rect r="r" b="b" t="t" l="l"/>
            <a:pathLst>
              <a:path h="3572134" w="21632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16995" y="-985177"/>
            <a:ext cx="2636713" cy="3573727"/>
          </a:xfrm>
          <a:custGeom>
            <a:avLst/>
            <a:gdLst/>
            <a:ahLst/>
            <a:cxnLst/>
            <a:rect r="r" b="b" t="t" l="l"/>
            <a:pathLst>
              <a:path h="3573727" w="2636713">
                <a:moveTo>
                  <a:pt x="0" y="0"/>
                </a:moveTo>
                <a:lnTo>
                  <a:pt x="2636712" y="0"/>
                </a:lnTo>
                <a:lnTo>
                  <a:pt x="2636712" y="3573726"/>
                </a:lnTo>
                <a:lnTo>
                  <a:pt x="0" y="35737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2548" y="9200929"/>
            <a:ext cx="3030355" cy="2380266"/>
          </a:xfrm>
          <a:custGeom>
            <a:avLst/>
            <a:gdLst/>
            <a:ahLst/>
            <a:cxnLst/>
            <a:rect r="r" b="b" t="t" l="l"/>
            <a:pathLst>
              <a:path h="2380266" w="3030355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74943" y="-1400144"/>
            <a:ext cx="2138114" cy="2604359"/>
          </a:xfrm>
          <a:custGeom>
            <a:avLst/>
            <a:gdLst/>
            <a:ahLst/>
            <a:cxnLst/>
            <a:rect r="r" b="b" t="t" l="l"/>
            <a:pathLst>
              <a:path h="2604359" w="2138114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87449" y="2460237"/>
            <a:ext cx="2055840" cy="2573754"/>
          </a:xfrm>
          <a:custGeom>
            <a:avLst/>
            <a:gdLst/>
            <a:ahLst/>
            <a:cxnLst/>
            <a:rect r="r" b="b" t="t" l="l"/>
            <a:pathLst>
              <a:path h="2573754" w="2055840">
                <a:moveTo>
                  <a:pt x="0" y="0"/>
                </a:moveTo>
                <a:lnTo>
                  <a:pt x="2055840" y="0"/>
                </a:lnTo>
                <a:lnTo>
                  <a:pt x="2055840" y="2573754"/>
                </a:lnTo>
                <a:lnTo>
                  <a:pt x="0" y="2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03607" y="-1810090"/>
            <a:ext cx="1848187" cy="3014305"/>
          </a:xfrm>
          <a:custGeom>
            <a:avLst/>
            <a:gdLst/>
            <a:ahLst/>
            <a:cxnLst/>
            <a:rect r="r" b="b" t="t" l="l"/>
            <a:pathLst>
              <a:path h="3014305" w="1848187">
                <a:moveTo>
                  <a:pt x="0" y="0"/>
                </a:moveTo>
                <a:lnTo>
                  <a:pt x="1848187" y="0"/>
                </a:lnTo>
                <a:lnTo>
                  <a:pt x="1848187" y="3014305"/>
                </a:lnTo>
                <a:lnTo>
                  <a:pt x="0" y="3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79026" y="-985177"/>
            <a:ext cx="1464000" cy="2189392"/>
          </a:xfrm>
          <a:custGeom>
            <a:avLst/>
            <a:gdLst/>
            <a:ahLst/>
            <a:cxnLst/>
            <a:rect r="r" b="b" t="t" l="l"/>
            <a:pathLst>
              <a:path h="2189392" w="1464000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78707" y="2843328"/>
            <a:ext cx="11130587" cy="437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62"/>
              </a:lnSpc>
              <a:spcBef>
                <a:spcPct val="0"/>
              </a:spcBef>
            </a:pPr>
            <a:r>
              <a:rPr lang="en-US" b="true" sz="14450" spc="-50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3188" y="528563"/>
            <a:ext cx="1457979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Problem Statement: Unlocking Healthcare Data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199210"/>
            <a:ext cx="5283547" cy="3108871"/>
            <a:chOff x="0" y="0"/>
            <a:chExt cx="7044730" cy="41451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93890" cy="4094353"/>
            </a:xfrm>
            <a:custGeom>
              <a:avLst/>
              <a:gdLst/>
              <a:ahLst/>
              <a:cxnLst/>
              <a:rect r="r" b="b" t="t" l="l"/>
              <a:pathLst>
                <a:path h="4094353" w="6993890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780" y="0"/>
                  </a:lnTo>
                  <a:cubicBezTo>
                    <a:pt x="6884162" y="0"/>
                    <a:pt x="6993890" y="109220"/>
                    <a:pt x="6993890" y="243840"/>
                  </a:cubicBezTo>
                  <a:lnTo>
                    <a:pt x="6993890" y="3850513"/>
                  </a:lnTo>
                  <a:cubicBezTo>
                    <a:pt x="6993890" y="3985133"/>
                    <a:pt x="6884162" y="4094353"/>
                    <a:pt x="6748780" y="4094353"/>
                  </a:cubicBezTo>
                  <a:lnTo>
                    <a:pt x="245110" y="4094353"/>
                  </a:lnTo>
                  <a:cubicBezTo>
                    <a:pt x="109728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4690" cy="4145153"/>
            </a:xfrm>
            <a:custGeom>
              <a:avLst/>
              <a:gdLst/>
              <a:ahLst/>
              <a:cxnLst/>
              <a:rect r="r" b="b" t="t" l="l"/>
              <a:pathLst>
                <a:path h="4145153" w="7044690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180" y="0"/>
                  </a:lnTo>
                  <a:lnTo>
                    <a:pt x="6774180" y="25400"/>
                  </a:lnTo>
                  <a:lnTo>
                    <a:pt x="6774180" y="0"/>
                  </a:lnTo>
                  <a:cubicBezTo>
                    <a:pt x="6923405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875913"/>
                  </a:lnTo>
                  <a:lnTo>
                    <a:pt x="7019290" y="3875913"/>
                  </a:lnTo>
                  <a:lnTo>
                    <a:pt x="7044690" y="3875913"/>
                  </a:lnTo>
                  <a:cubicBezTo>
                    <a:pt x="7044690" y="4024757"/>
                    <a:pt x="6923405" y="4145153"/>
                    <a:pt x="6774180" y="4145153"/>
                  </a:cubicBezTo>
                  <a:lnTo>
                    <a:pt x="6774180" y="4119753"/>
                  </a:lnTo>
                  <a:lnTo>
                    <a:pt x="6774180" y="4145153"/>
                  </a:lnTo>
                  <a:lnTo>
                    <a:pt x="270510" y="4145153"/>
                  </a:lnTo>
                  <a:lnTo>
                    <a:pt x="270510" y="4119753"/>
                  </a:lnTo>
                  <a:lnTo>
                    <a:pt x="270510" y="4145153"/>
                  </a:lnTo>
                  <a:cubicBezTo>
                    <a:pt x="121285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098" y="4094353"/>
                    <a:pt x="270510" y="4094353"/>
                  </a:cubicBezTo>
                  <a:lnTo>
                    <a:pt x="6774180" y="4094353"/>
                  </a:lnTo>
                  <a:cubicBezTo>
                    <a:pt x="6895592" y="4094353"/>
                    <a:pt x="6993890" y="3996436"/>
                    <a:pt x="6993890" y="3875913"/>
                  </a:cubicBezTo>
                  <a:lnTo>
                    <a:pt x="6993890" y="269240"/>
                  </a:lnTo>
                  <a:cubicBezTo>
                    <a:pt x="6993890" y="148717"/>
                    <a:pt x="6895592" y="50800"/>
                    <a:pt x="6774180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3218260"/>
            <a:ext cx="152400" cy="3070771"/>
            <a:chOff x="0" y="0"/>
            <a:chExt cx="203200" cy="40943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17439" y="3280321"/>
            <a:ext cx="398636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Fragmented Data 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4067175"/>
            <a:ext cx="44879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Data scattered across various hospital systems, making holistic analysis challenging.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02152" y="3199210"/>
            <a:ext cx="5283547" cy="3108871"/>
            <a:chOff x="0" y="0"/>
            <a:chExt cx="7044730" cy="41451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993890" cy="4094353"/>
            </a:xfrm>
            <a:custGeom>
              <a:avLst/>
              <a:gdLst/>
              <a:ahLst/>
              <a:cxnLst/>
              <a:rect r="r" b="b" t="t" l="l"/>
              <a:pathLst>
                <a:path h="4094353" w="6993890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780" y="0"/>
                  </a:lnTo>
                  <a:cubicBezTo>
                    <a:pt x="6884162" y="0"/>
                    <a:pt x="6993890" y="109220"/>
                    <a:pt x="6993890" y="243840"/>
                  </a:cubicBezTo>
                  <a:lnTo>
                    <a:pt x="6993890" y="3850513"/>
                  </a:lnTo>
                  <a:cubicBezTo>
                    <a:pt x="6993890" y="3985133"/>
                    <a:pt x="6884162" y="4094353"/>
                    <a:pt x="6748780" y="4094353"/>
                  </a:cubicBezTo>
                  <a:lnTo>
                    <a:pt x="245110" y="4094353"/>
                  </a:lnTo>
                  <a:cubicBezTo>
                    <a:pt x="109728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4690" cy="4145153"/>
            </a:xfrm>
            <a:custGeom>
              <a:avLst/>
              <a:gdLst/>
              <a:ahLst/>
              <a:cxnLst/>
              <a:rect r="r" b="b" t="t" l="l"/>
              <a:pathLst>
                <a:path h="4145153" w="7044690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180" y="0"/>
                  </a:lnTo>
                  <a:lnTo>
                    <a:pt x="6774180" y="25400"/>
                  </a:lnTo>
                  <a:lnTo>
                    <a:pt x="6774180" y="0"/>
                  </a:lnTo>
                  <a:cubicBezTo>
                    <a:pt x="6923405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875913"/>
                  </a:lnTo>
                  <a:lnTo>
                    <a:pt x="7019290" y="3875913"/>
                  </a:lnTo>
                  <a:lnTo>
                    <a:pt x="7044690" y="3875913"/>
                  </a:lnTo>
                  <a:cubicBezTo>
                    <a:pt x="7044690" y="4024757"/>
                    <a:pt x="6923405" y="4145153"/>
                    <a:pt x="6774180" y="4145153"/>
                  </a:cubicBezTo>
                  <a:lnTo>
                    <a:pt x="6774180" y="4119753"/>
                  </a:lnTo>
                  <a:lnTo>
                    <a:pt x="6774180" y="4145153"/>
                  </a:lnTo>
                  <a:lnTo>
                    <a:pt x="270510" y="4145153"/>
                  </a:lnTo>
                  <a:lnTo>
                    <a:pt x="270510" y="4119753"/>
                  </a:lnTo>
                  <a:lnTo>
                    <a:pt x="270510" y="4145153"/>
                  </a:lnTo>
                  <a:cubicBezTo>
                    <a:pt x="121285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098" y="4094353"/>
                    <a:pt x="270510" y="4094353"/>
                  </a:cubicBezTo>
                  <a:lnTo>
                    <a:pt x="6774180" y="4094353"/>
                  </a:lnTo>
                  <a:cubicBezTo>
                    <a:pt x="6895592" y="4094353"/>
                    <a:pt x="6993890" y="3996436"/>
                    <a:pt x="6993890" y="3875913"/>
                  </a:cubicBezTo>
                  <a:lnTo>
                    <a:pt x="6993890" y="269240"/>
                  </a:lnTo>
                  <a:cubicBezTo>
                    <a:pt x="6993890" y="148717"/>
                    <a:pt x="6895592" y="50800"/>
                    <a:pt x="6774180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83102" y="3218260"/>
            <a:ext cx="152400" cy="3070771"/>
            <a:chOff x="0" y="0"/>
            <a:chExt cx="203200" cy="40943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935911" y="328032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Inconsistent Formats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7120" y="4067175"/>
            <a:ext cx="44879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Disparate data types and schemas hinder unified reporting and insights.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31116" y="3199210"/>
            <a:ext cx="5283547" cy="3108871"/>
            <a:chOff x="0" y="0"/>
            <a:chExt cx="7044730" cy="41451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93890" cy="4094353"/>
            </a:xfrm>
            <a:custGeom>
              <a:avLst/>
              <a:gdLst/>
              <a:ahLst/>
              <a:cxnLst/>
              <a:rect r="r" b="b" t="t" l="l"/>
              <a:pathLst>
                <a:path h="4094353" w="6993890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780" y="0"/>
                  </a:lnTo>
                  <a:cubicBezTo>
                    <a:pt x="6884162" y="0"/>
                    <a:pt x="6993890" y="109220"/>
                    <a:pt x="6993890" y="243840"/>
                  </a:cubicBezTo>
                  <a:lnTo>
                    <a:pt x="6993890" y="3850513"/>
                  </a:lnTo>
                  <a:cubicBezTo>
                    <a:pt x="6993890" y="3985133"/>
                    <a:pt x="6884162" y="4094353"/>
                    <a:pt x="6748780" y="4094353"/>
                  </a:cubicBezTo>
                  <a:lnTo>
                    <a:pt x="245110" y="4094353"/>
                  </a:lnTo>
                  <a:cubicBezTo>
                    <a:pt x="109728" y="4094353"/>
                    <a:pt x="0" y="3985133"/>
                    <a:pt x="0" y="385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44690" cy="4145153"/>
            </a:xfrm>
            <a:custGeom>
              <a:avLst/>
              <a:gdLst/>
              <a:ahLst/>
              <a:cxnLst/>
              <a:rect r="r" b="b" t="t" l="l"/>
              <a:pathLst>
                <a:path h="4145153" w="7044690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180" y="0"/>
                  </a:lnTo>
                  <a:lnTo>
                    <a:pt x="6774180" y="25400"/>
                  </a:lnTo>
                  <a:lnTo>
                    <a:pt x="6774180" y="0"/>
                  </a:lnTo>
                  <a:cubicBezTo>
                    <a:pt x="6923405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875913"/>
                  </a:lnTo>
                  <a:lnTo>
                    <a:pt x="7019290" y="3875913"/>
                  </a:lnTo>
                  <a:lnTo>
                    <a:pt x="7044690" y="3875913"/>
                  </a:lnTo>
                  <a:cubicBezTo>
                    <a:pt x="7044690" y="4024757"/>
                    <a:pt x="6923405" y="4145153"/>
                    <a:pt x="6774180" y="4145153"/>
                  </a:cubicBezTo>
                  <a:lnTo>
                    <a:pt x="6774180" y="4119753"/>
                  </a:lnTo>
                  <a:lnTo>
                    <a:pt x="6774180" y="4145153"/>
                  </a:lnTo>
                  <a:lnTo>
                    <a:pt x="270510" y="4145153"/>
                  </a:lnTo>
                  <a:lnTo>
                    <a:pt x="270510" y="4119753"/>
                  </a:lnTo>
                  <a:lnTo>
                    <a:pt x="270510" y="4145153"/>
                  </a:lnTo>
                  <a:cubicBezTo>
                    <a:pt x="121285" y="4145153"/>
                    <a:pt x="0" y="4024757"/>
                    <a:pt x="0" y="3875913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75913"/>
                  </a:lnTo>
                  <a:lnTo>
                    <a:pt x="25400" y="3875913"/>
                  </a:lnTo>
                  <a:lnTo>
                    <a:pt x="50800" y="3875913"/>
                  </a:lnTo>
                  <a:cubicBezTo>
                    <a:pt x="50800" y="3996436"/>
                    <a:pt x="149098" y="4094353"/>
                    <a:pt x="270510" y="4094353"/>
                  </a:cubicBezTo>
                  <a:lnTo>
                    <a:pt x="6774180" y="4094353"/>
                  </a:lnTo>
                  <a:cubicBezTo>
                    <a:pt x="6895592" y="4094353"/>
                    <a:pt x="6993890" y="3996436"/>
                    <a:pt x="6993890" y="3875913"/>
                  </a:cubicBezTo>
                  <a:lnTo>
                    <a:pt x="6993890" y="269240"/>
                  </a:lnTo>
                  <a:cubicBezTo>
                    <a:pt x="6993890" y="148717"/>
                    <a:pt x="6895592" y="50800"/>
                    <a:pt x="6774180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12066" y="3218260"/>
            <a:ext cx="152400" cy="3070771"/>
            <a:chOff x="0" y="0"/>
            <a:chExt cx="203200" cy="40943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4094353"/>
            </a:xfrm>
            <a:custGeom>
              <a:avLst/>
              <a:gdLst/>
              <a:ahLst/>
              <a:cxnLst/>
              <a:rect r="r" b="b" t="t" l="l"/>
              <a:pathLst>
                <a:path h="4094353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92753"/>
                  </a:lnTo>
                  <a:cubicBezTo>
                    <a:pt x="203200" y="4048887"/>
                    <a:pt x="157734" y="4094353"/>
                    <a:pt x="101600" y="4094353"/>
                  </a:cubicBezTo>
                  <a:cubicBezTo>
                    <a:pt x="45466" y="4094353"/>
                    <a:pt x="0" y="4048887"/>
                    <a:pt x="0" y="3992753"/>
                  </a:cubicBezTo>
                  <a:close/>
                </a:path>
              </a:pathLst>
            </a:custGeom>
            <a:solidFill>
              <a:srgbClr val="437066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486085" y="3280321"/>
            <a:ext cx="3631853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Lack of Unified Insights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86085" y="4067175"/>
            <a:ext cx="448791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Limited ability to track historical changes (SCD) and derive comprehensive business intelligence.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7439" y="6995071"/>
            <a:ext cx="15878324" cy="110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Project Goal: Build a centralized data pipeline to ensure data quality, historical tracking, and actionable insights for RCM.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92238" y="6607969"/>
            <a:ext cx="38100" cy="1913632"/>
            <a:chOff x="0" y="0"/>
            <a:chExt cx="50800" cy="25515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800" cy="2551557"/>
            </a:xfrm>
            <a:custGeom>
              <a:avLst/>
              <a:gdLst/>
              <a:ahLst/>
              <a:cxnLst/>
              <a:rect r="r" b="b" t="t" l="l"/>
              <a:pathLst>
                <a:path h="2551557" w="50800">
                  <a:moveTo>
                    <a:pt x="0" y="0"/>
                  </a:moveTo>
                  <a:lnTo>
                    <a:pt x="50800" y="0"/>
                  </a:lnTo>
                  <a:lnTo>
                    <a:pt x="50800" y="2551557"/>
                  </a:lnTo>
                  <a:lnTo>
                    <a:pt x="0" y="2551557"/>
                  </a:lnTo>
                  <a:close/>
                </a:path>
              </a:pathLst>
            </a:custGeom>
            <a:solidFill>
              <a:srgbClr val="437066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72449" y="635037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Architecture Overview: Data Flow for RCM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2449" y="3232727"/>
            <a:ext cx="8151764" cy="370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4"/>
              </a:lnSpc>
            </a:pPr>
            <a:r>
              <a:rPr lang="en-US" sz="25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Our architecture centralizes RCM data, integrating diverse sources into a robust pipeline. Python and Pandas facilitate ETL, transforming raw data into an analytics-ready format within BigQuery. Key features include comprehensive logging, stringent validation, and inherent scalability to handle growing data volumes.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81878"/>
            <a:ext cx="18114155" cy="6037824"/>
          </a:xfrm>
          <a:custGeom>
            <a:avLst/>
            <a:gdLst/>
            <a:ahLst/>
            <a:cxnLst/>
            <a:rect r="r" b="b" t="t" l="l"/>
            <a:pathLst>
              <a:path h="6037824" w="18114155">
                <a:moveTo>
                  <a:pt x="0" y="0"/>
                </a:moveTo>
                <a:lnTo>
                  <a:pt x="18114155" y="0"/>
                </a:lnTo>
                <a:lnTo>
                  <a:pt x="18114155" y="6037824"/>
                </a:lnTo>
                <a:lnTo>
                  <a:pt x="0" y="6037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" t="0" r="-286" b="-2021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67334"/>
            <a:ext cx="9614595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Data Sources &amp; Schema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381077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Key Data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148584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Patient demographics files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70133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Provider master databases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254079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Claims transactional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80682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Payment and adjustment records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3381077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Dimensional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4148584"/>
            <a:ext cx="7805886" cy="5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dim_patients (SCD Type 2 for historical changes)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4701331"/>
            <a:ext cx="7805886" cy="63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Consolas"/>
                <a:ea typeface="Consolas"/>
                <a:cs typeface="Consolas"/>
                <a:sym typeface="Consolas"/>
              </a:rPr>
              <a:t>dim_providers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5301704"/>
            <a:ext cx="7805886" cy="63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Consolas"/>
                <a:ea typeface="Consolas"/>
                <a:cs typeface="Consolas"/>
                <a:sym typeface="Consolas"/>
              </a:rPr>
              <a:t>dim_dates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1" y="5949702"/>
            <a:ext cx="7805886" cy="5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fact_claims (linking to dimensions)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401" y="6502450"/>
            <a:ext cx="7805886" cy="63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Consolas"/>
                <a:ea typeface="Consolas"/>
                <a:cs typeface="Consolas"/>
                <a:sym typeface="Consolas"/>
              </a:rPr>
              <a:t>fact_transactions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7469386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The star schema provides a flexible and efficient framework for RCM analytics, supporting both current state and historical trend analysis.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71444"/>
            <a:ext cx="731267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ETL Process Breakdown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262336"/>
            <a:ext cx="8151762" cy="1134070"/>
            <a:chOff x="0" y="0"/>
            <a:chExt cx="10869017" cy="151209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" t="0" r="-36" b="-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364182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Extract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4207223"/>
            <a:ext cx="758472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Pull raw data from diverse sources into a staging area.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144000" y="2262336"/>
            <a:ext cx="8151762" cy="1134070"/>
            <a:chOff x="0" y="0"/>
            <a:chExt cx="10869017" cy="151209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t="0" r="-36" b="-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427518" y="364182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Clean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7518" y="4207223"/>
            <a:ext cx="75847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Standardize patient and provider IDs; handle missing values.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5483721"/>
            <a:ext cx="8151762" cy="1134070"/>
            <a:chOff x="0" y="0"/>
            <a:chExt cx="10869017" cy="151209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t="0" r="-36" b="-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5755" y="68632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Transform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755" y="7428607"/>
            <a:ext cx="75847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Generate surrogate keys, add date keys, apply business rules, and validate data integrity.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144000" y="5483721"/>
            <a:ext cx="8151762" cy="1134070"/>
            <a:chOff x="0" y="0"/>
            <a:chExt cx="10869017" cy="1512093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t="0" r="-36" b="-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427518" y="68632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Load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27518" y="7428607"/>
            <a:ext cx="758472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Populate BigQuery warehouse tables, including SCD Type 2 updates for historical tracking.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8938320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Robust error handling and logging are integrated at each stage to ensure data reliability and traceability.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26727"/>
            <a:ext cx="7143304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Data Quality &amp; Logging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22401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Validation Checks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789909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Row count verification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342656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Foreign key relationship checks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895404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Data type consistency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44815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Range and format validation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8926" y="2069752"/>
            <a:ext cx="541377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ETL Log Structure (BigQuery)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94639" y="3906291"/>
            <a:ext cx="7815411" cy="3828157"/>
            <a:chOff x="0" y="0"/>
            <a:chExt cx="10420548" cy="51042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20604" cy="5104130"/>
            </a:xfrm>
            <a:custGeom>
              <a:avLst/>
              <a:gdLst/>
              <a:ahLst/>
              <a:cxnLst/>
              <a:rect r="r" b="b" t="t" l="l"/>
              <a:pathLst>
                <a:path h="5104130" w="10420604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0255250" y="0"/>
                  </a:lnTo>
                  <a:lnTo>
                    <a:pt x="10255250" y="6350"/>
                  </a:lnTo>
                  <a:lnTo>
                    <a:pt x="10255250" y="0"/>
                  </a:lnTo>
                  <a:cubicBezTo>
                    <a:pt x="10346563" y="0"/>
                    <a:pt x="10420604" y="73914"/>
                    <a:pt x="10420604" y="165100"/>
                  </a:cubicBezTo>
                  <a:lnTo>
                    <a:pt x="10414254" y="165100"/>
                  </a:lnTo>
                  <a:lnTo>
                    <a:pt x="10420604" y="165100"/>
                  </a:lnTo>
                  <a:lnTo>
                    <a:pt x="10420604" y="4939030"/>
                  </a:lnTo>
                  <a:lnTo>
                    <a:pt x="10414254" y="4939030"/>
                  </a:lnTo>
                  <a:lnTo>
                    <a:pt x="10420604" y="4939030"/>
                  </a:lnTo>
                  <a:cubicBezTo>
                    <a:pt x="10420604" y="5030216"/>
                    <a:pt x="10346563" y="5104130"/>
                    <a:pt x="10255250" y="5104130"/>
                  </a:cubicBezTo>
                  <a:lnTo>
                    <a:pt x="10255250" y="5097780"/>
                  </a:lnTo>
                  <a:lnTo>
                    <a:pt x="10255250" y="5104130"/>
                  </a:lnTo>
                  <a:lnTo>
                    <a:pt x="165354" y="5104130"/>
                  </a:lnTo>
                  <a:lnTo>
                    <a:pt x="165354" y="5097780"/>
                  </a:lnTo>
                  <a:lnTo>
                    <a:pt x="165354" y="5104130"/>
                  </a:lnTo>
                  <a:cubicBezTo>
                    <a:pt x="74041" y="5104130"/>
                    <a:pt x="0" y="5030216"/>
                    <a:pt x="0" y="493903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939030"/>
                  </a:lnTo>
                  <a:lnTo>
                    <a:pt x="6350" y="4939030"/>
                  </a:lnTo>
                  <a:lnTo>
                    <a:pt x="12700" y="4939030"/>
                  </a:lnTo>
                  <a:cubicBezTo>
                    <a:pt x="12700" y="5023231"/>
                    <a:pt x="81026" y="5091430"/>
                    <a:pt x="165354" y="5091430"/>
                  </a:cubicBezTo>
                  <a:lnTo>
                    <a:pt x="10255250" y="5091430"/>
                  </a:lnTo>
                  <a:cubicBezTo>
                    <a:pt x="10339578" y="5091430"/>
                    <a:pt x="10407904" y="5023104"/>
                    <a:pt x="10407904" y="4939030"/>
                  </a:cubicBezTo>
                  <a:lnTo>
                    <a:pt x="10407904" y="165100"/>
                  </a:lnTo>
                  <a:cubicBezTo>
                    <a:pt x="10407904" y="80899"/>
                    <a:pt x="10339578" y="12700"/>
                    <a:pt x="10255250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508926" y="3920579"/>
            <a:ext cx="7786836" cy="1266528"/>
            <a:chOff x="0" y="0"/>
            <a:chExt cx="10382448" cy="1688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82504" cy="1688719"/>
            </a:xfrm>
            <a:custGeom>
              <a:avLst/>
              <a:gdLst/>
              <a:ahLst/>
              <a:cxnLst/>
              <a:rect r="r" b="b" t="t" l="l"/>
              <a:pathLst>
                <a:path h="1688719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792592" y="4014490"/>
            <a:ext cx="137487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JobName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44028" y="4014490"/>
            <a:ext cx="137011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StartTime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90699" y="4014490"/>
            <a:ext cx="1370111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EndTime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37371" y="4014490"/>
            <a:ext cx="137487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Status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508926" y="5187106"/>
            <a:ext cx="7786836" cy="1266528"/>
            <a:chOff x="0" y="0"/>
            <a:chExt cx="10382448" cy="16887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82504" cy="1688719"/>
            </a:xfrm>
            <a:custGeom>
              <a:avLst/>
              <a:gdLst/>
              <a:ahLst/>
              <a:cxnLst/>
              <a:rect r="r" b="b" t="t" l="l"/>
              <a:pathLst>
                <a:path h="1688719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792592" y="5281017"/>
            <a:ext cx="137487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Patient_ETL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44028" y="5281017"/>
            <a:ext cx="137011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2024-10-25 01:00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90699" y="5281017"/>
            <a:ext cx="137011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2024-10-25 01:05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637371" y="5281017"/>
            <a:ext cx="137487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SUCCESS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08926" y="6453634"/>
            <a:ext cx="7786836" cy="1266528"/>
            <a:chOff x="0" y="0"/>
            <a:chExt cx="10382448" cy="16887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82504" cy="1688719"/>
            </a:xfrm>
            <a:custGeom>
              <a:avLst/>
              <a:gdLst/>
              <a:ahLst/>
              <a:cxnLst/>
              <a:rect r="r" b="b" t="t" l="l"/>
              <a:pathLst>
                <a:path h="1688719" w="10382504">
                  <a:moveTo>
                    <a:pt x="0" y="0"/>
                  </a:moveTo>
                  <a:lnTo>
                    <a:pt x="10382504" y="0"/>
                  </a:lnTo>
                  <a:lnTo>
                    <a:pt x="10382504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792592" y="6547545"/>
            <a:ext cx="137487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Claims_Daily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44028" y="6547545"/>
            <a:ext cx="137011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2024-10-25 02:00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90699" y="6547545"/>
            <a:ext cx="137011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2024-10-25 02:15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637371" y="6547545"/>
            <a:ext cx="137487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SUCCESS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2238" y="8281839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Our pipeline consistently achieves over </a:t>
            </a:r>
            <a:r>
              <a:rPr lang="en-US" sz="2187">
                <a:solidFill>
                  <a:srgbClr val="5CC97B"/>
                </a:solidFill>
                <a:latin typeface="Martel Sans"/>
                <a:ea typeface="Martel Sans"/>
                <a:cs typeface="Martel Sans"/>
                <a:sym typeface="Martel Sans"/>
              </a:rPr>
              <a:t>99% data cleanliness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success rate, critical for accurate RCM analytics.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714351"/>
            <a:ext cx="16303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Key Performance Indicators (KPIs) &amp; Business Metrics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4110484"/>
            <a:ext cx="708720" cy="708720"/>
            <a:chOff x="0" y="0"/>
            <a:chExt cx="944960" cy="94496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55316" y="42407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Revenue 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5316" y="4806106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Total revenue, hospital-wise revenue, monthly trends.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21105" y="4110484"/>
            <a:ext cx="708720" cy="708720"/>
            <a:chOff x="0" y="0"/>
            <a:chExt cx="944960" cy="94496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384185" y="42407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Claim 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185" y="4806106"/>
            <a:ext cx="691157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Approval/denial rates, average processing time.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6507808"/>
            <a:ext cx="708720" cy="708720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55316" y="663803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Patient Insights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5316" y="7203430"/>
            <a:ext cx="691142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Volume trends, demographics, insurance mix.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21105" y="6507808"/>
            <a:ext cx="708720" cy="708720"/>
            <a:chOff x="0" y="0"/>
            <a:chExt cx="944960" cy="9449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384185" y="663803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Collection Health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4185" y="7203430"/>
            <a:ext cx="6911579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Days in A/R, write-offs, collection rates.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7975998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These metrics provide a holistic view of RCM efficiency and financial health, enabling informed decision-making.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46870"/>
            <a:ext cx="903624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Success Criteria &amp; Next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77630"/>
            <a:ext cx="4754166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Achieved Success Criteria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476750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Processed </a:t>
            </a:r>
            <a:r>
              <a:rPr lang="en-US" b="true" sz="218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10,000+ patient records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with </a:t>
            </a:r>
            <a:r>
              <a:rPr lang="en-US" b="true" sz="2187">
                <a:solidFill>
                  <a:srgbClr val="2C3249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99%+ data quality</a:t>
            </a: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483126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SCD Type 2 implemented with full version tracking for historical changes.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48950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BigQuery tables populated and fully analytics-ready.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042249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Comprehensive ETL logging, validations, and error handling established.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3177630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Future Roadmap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4476750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Integrate real-time claim updates for immediate insights.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5483126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Develop automated email alerts for critical data anomalies or pipeline failures.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6489501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Expand data sources with external API pulls (e.g., CPT/ICD codes for richer context).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DAGvAok0vC8</dc:identifier>
  <dcterms:modified xsi:type="dcterms:W3CDTF">2011-08-01T06:04:30Z</dcterms:modified>
  <cp:revision>1</cp:revision>
  <dc:title>Healthcare-Revenue-Cycle-Management-Data-Pipeline.pptx</dc:title>
</cp:coreProperties>
</file>